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9" r:id="rId4"/>
    <p:sldId id="392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93" r:id="rId14"/>
    <p:sldId id="407" r:id="rId15"/>
    <p:sldId id="394" r:id="rId16"/>
    <p:sldId id="395" r:id="rId17"/>
    <p:sldId id="396" r:id="rId18"/>
    <p:sldId id="397" r:id="rId19"/>
    <p:sldId id="398" r:id="rId20"/>
    <p:sldId id="399" r:id="rId21"/>
    <p:sldId id="404" r:id="rId22"/>
    <p:sldId id="403" r:id="rId23"/>
    <p:sldId id="405" r:id="rId24"/>
    <p:sldId id="402" r:id="rId25"/>
    <p:sldId id="401" r:id="rId26"/>
    <p:sldId id="406" r:id="rId2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8" autoAdjust="0"/>
    <p:restoredTop sz="94728" autoAdjust="0"/>
  </p:normalViewPr>
  <p:slideViewPr>
    <p:cSldViewPr>
      <p:cViewPr varScale="1">
        <p:scale>
          <a:sx n="97" d="100"/>
          <a:sy n="97" d="100"/>
        </p:scale>
        <p:origin x="-10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orient="horz" pos="2928"/>
        <p:guide pos="2160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B880B5-5FB1-4BD0-9295-1A27EBD176F6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2B5AFD-393F-4B9A-8466-2714E8342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97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0A07AB-E918-45A3-9401-2673E9CBBEC0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8175E3-6786-48E5-8444-AD1BD94C9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354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99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2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19800" y="1356740"/>
            <a:ext cx="3471816" cy="378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2481792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5750"/>
            <a:ext cx="7239000" cy="1028700"/>
          </a:xfrm>
          <a:effectLst/>
        </p:spPr>
        <p:txBody>
          <a:bodyPr>
            <a:noAutofit/>
          </a:bodyPr>
          <a:lstStyle>
            <a:lvl1pPr marL="0" algn="ctr" defTabSz="914400" rtl="0" eaLnBrk="1" latinLnBrk="0" hangingPunct="1">
              <a:defRPr lang="en-US" sz="5400" b="1" kern="100" spc="-150" baseline="0" dirty="0">
                <a:ln w="952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 rot="10800000">
            <a:off x="228600" y="209550"/>
            <a:ext cx="1015663" cy="3867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 rot="10800000"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4787"/>
            <a:ext cx="1865314" cy="871538"/>
          </a:xfrm>
        </p:spPr>
        <p:txBody>
          <a:bodyPr anchor="b"/>
          <a:lstStyle>
            <a:lvl1pPr algn="l">
              <a:defRPr sz="20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9525"/>
            <a:ext cx="9156700" cy="1266825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914400"/>
            <a:ext cx="9171432" cy="3429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8008"/>
            <a:ext cx="9144000" cy="519642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998607"/>
            <a:ext cx="9144000" cy="592069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447800" y="285750"/>
            <a:ext cx="7696200" cy="781050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600200" y="1428750"/>
            <a:ext cx="8229600" cy="3394472"/>
          </a:xfrm>
          <a:ln>
            <a:noFill/>
          </a:ln>
          <a:effectLst/>
        </p:spPr>
        <p:txBody>
          <a:bodyPr>
            <a:normAutofit/>
          </a:bodyPr>
          <a:lstStyle>
            <a:lvl1pPr>
              <a:defRPr b="0" strike="noStrike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>
              <a:defRPr b="0" strike="noStrike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>
              <a:defRPr b="0" strike="noStrike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>
              <a:defRPr b="0" strike="noStrike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4pPr>
            <a:lvl5pPr>
              <a:defRPr b="0" strike="noStrike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9525"/>
            <a:ext cx="9156700" cy="1266825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914400"/>
            <a:ext cx="9171432" cy="3429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8008"/>
            <a:ext cx="9144000" cy="519642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998607"/>
            <a:ext cx="9144000" cy="592069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533400" y="209550"/>
            <a:ext cx="7086600" cy="857250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71600" y="1428750"/>
            <a:ext cx="6172200" cy="339447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Business lady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257550"/>
            <a:ext cx="1806907" cy="18859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69620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248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H="1">
            <a:off x="7696200" y="0"/>
            <a:ext cx="1447800" cy="514350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chemeClr val="tx1">
                <a:alpha val="43000"/>
              </a:scheme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 flipH="1">
            <a:off x="76200" y="0"/>
            <a:ext cx="191657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 flipH="1">
            <a:off x="-990600" y="1352550"/>
            <a:ext cx="3352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 userDrawn="1"/>
        </p:nvSpPr>
        <p:spPr>
          <a:xfrm rot="5400000">
            <a:off x="-322942" y="1727200"/>
            <a:ext cx="51435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49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1130301" y="2120900"/>
            <a:ext cx="5143502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828800" y="285750"/>
            <a:ext cx="6096000" cy="85725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438400" y="1504950"/>
            <a:ext cx="5257800" cy="339447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69620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24806" y="3619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9525"/>
            <a:ext cx="9156700" cy="1266825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914400"/>
            <a:ext cx="9171432" cy="3429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8008"/>
            <a:ext cx="9144000" cy="519642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998607"/>
            <a:ext cx="9144000" cy="592069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907256"/>
            <a:ext cx="4038601" cy="228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00200" y="342900"/>
            <a:ext cx="7086600" cy="85725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28800" y="1371601"/>
            <a:ext cx="6781800" cy="339447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7086600" cy="895350"/>
          </a:xfrm>
        </p:spPr>
        <p:txBody>
          <a:bodyPr anchor="t">
            <a:noAutofit/>
          </a:bodyPr>
          <a:lstStyle>
            <a:lvl1pPr algn="l">
              <a:defRPr sz="4400" b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190750"/>
            <a:ext cx="6324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0800000"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5750"/>
            <a:ext cx="7162800" cy="740344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00151"/>
            <a:ext cx="32004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00151"/>
            <a:ext cx="3505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09550"/>
            <a:ext cx="7239000" cy="740344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391842"/>
            <a:ext cx="343082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871663"/>
            <a:ext cx="343082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414463"/>
            <a:ext cx="34321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894284"/>
            <a:ext cx="34321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" y="285750"/>
            <a:ext cx="1015663" cy="46291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TEAM BCPS</a:t>
            </a:r>
            <a:endParaRPr lang="en-US" sz="54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9550"/>
            <a:ext cx="7162800" cy="740344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447800" cy="51435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08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tretch>
            <a:fillRect/>
          </a:stretch>
        </p:blipFill>
        <p:spPr>
          <a:xfrm>
            <a:off x="0" y="561478"/>
            <a:ext cx="9144000" cy="46117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Freeform 7"/>
          <p:cNvSpPr/>
          <p:nvPr/>
        </p:nvSpPr>
        <p:spPr>
          <a:xfrm>
            <a:off x="0" y="0"/>
            <a:ext cx="9156700" cy="1476375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047750"/>
            <a:ext cx="9171432" cy="4191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047750"/>
            <a:ext cx="9144000" cy="595842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123950"/>
            <a:ext cx="9144000" cy="668269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09550"/>
            <a:ext cx="7162800" cy="74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428750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BCPSlogoWhiteBorder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4800" y="4019550"/>
            <a:ext cx="838200" cy="769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0800000">
            <a:off x="177967" y="666750"/>
            <a:ext cx="1015663" cy="3790950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freezing" dir="t"/>
            </a:scene3d>
            <a:sp3d extrusionH="76200">
              <a:bevelT w="19050" h="88900"/>
              <a:bevelB w="31750"/>
            </a:sp3d>
          </a:bodyPr>
          <a:lstStyle/>
          <a:p>
            <a:r>
              <a:rPr lang="en-US" sz="54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    </a:t>
            </a:r>
            <a:r>
              <a:rPr lang="en-US" sz="4800" b="1" kern="100" spc="-150" baseline="0" dirty="0" smtClean="0">
                <a:ln w="9525">
                  <a:noFill/>
                </a:ln>
                <a:solidFill>
                  <a:schemeClr val="tx1">
                    <a:alpha val="55000"/>
                  </a:schemeClr>
                </a:solidFill>
              </a:rPr>
              <a:t>TEAM BCPS</a:t>
            </a:r>
            <a:endParaRPr lang="en-US" sz="4800" b="1" kern="100" spc="-150" baseline="0" dirty="0">
              <a:ln w="9525">
                <a:noFill/>
              </a:ln>
              <a:solidFill>
                <a:schemeClr val="tx1">
                  <a:alpha val="5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0" kern="1200" cap="none" spc="0" dirty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conline.org/samples/item-task-prototypes" TargetMode="External"/><Relationship Id="rId2" Type="http://schemas.openxmlformats.org/officeDocument/2006/relationships/hyperlink" Target="http://www.parcconlin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we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1550"/>
            <a:ext cx="5257800" cy="3581400"/>
          </a:xfrm>
        </p:spPr>
        <p:txBody>
          <a:bodyPr/>
          <a:lstStyle/>
          <a:p>
            <a:r>
              <a:rPr lang="en-US" sz="3600" kern="1200" cap="all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kern="1200" cap="all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kern="1200" cap="all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Parent </a:t>
            </a:r>
            <a:r>
              <a:rPr lang="en-US" sz="2800" b="0" kern="1200" cap="all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800" b="0" kern="1200" cap="all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kern="1200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Information Night</a:t>
            </a:r>
            <a:r>
              <a:rPr lang="en-US" sz="2000" kern="1200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000" kern="1200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000" b="0" kern="1200" spc="0" dirty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US" sz="2000" b="0" kern="1200" spc="0" dirty="0" smtClean="0">
                <a:ln w="500">
                  <a:solidFill>
                    <a:srgbClr val="C9C2D1">
                      <a:shade val="20000"/>
                      <a:satMod val="120000"/>
                    </a:srgbClr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eptember 22, 2014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Summative Assessment Score 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00150"/>
            <a:ext cx="7315200" cy="3810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Combination of performance based and end of year assessments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Speaking and Listening 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00150"/>
            <a:ext cx="7467600" cy="38862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Assessment given any time of the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included in summative score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6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PARCC Testing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PBA March 2 – 27, 2015</a:t>
            </a:r>
          </a:p>
          <a:p>
            <a:r>
              <a:rPr lang="en-US" dirty="0" smtClean="0"/>
              <a:t>EOY April 20 – May 15,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30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information regarding PARCC can be found at: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8F23B3"/>
                </a:solidFill>
                <a:hlinkClick r:id="rId2"/>
              </a:rPr>
              <a:t>www.PARCConline.org</a:t>
            </a:r>
            <a:endParaRPr lang="en-US" dirty="0" smtClean="0">
              <a:solidFill>
                <a:srgbClr val="8F23B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F23B3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8F23B3"/>
                </a:solidFill>
                <a:hlinkClick r:id="rId3"/>
              </a:rPr>
              <a:t>www.parcconline.org/samples/item-task-prototypes</a:t>
            </a:r>
            <a:endParaRPr lang="en-US" dirty="0" smtClean="0">
              <a:solidFill>
                <a:srgbClr val="8F23B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F23B3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8F23B3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2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Measures of Academic Progress (</a:t>
            </a:r>
            <a:r>
              <a:rPr lang="en-US" b="1" dirty="0" smtClean="0"/>
              <a:t>MAP)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Guide for Parents</a:t>
            </a:r>
          </a:p>
        </p:txBody>
      </p:sp>
    </p:spTree>
    <p:extLst>
      <p:ext uri="{BB962C8B-B14F-4D97-AF65-F5344CB8AC3E}">
        <p14:creationId xmlns="" xmlns:p14="http://schemas.microsoft.com/office/powerpoint/2010/main" val="5870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MAP (Measures of Academic </a:t>
            </a:r>
          </a:p>
          <a:p>
            <a:r>
              <a:rPr lang="en-US" dirty="0"/>
              <a:t>Progress) are computerized, adaptive </a:t>
            </a:r>
          </a:p>
          <a:p>
            <a:r>
              <a:rPr lang="en-US" dirty="0"/>
              <a:t>achievement tests in mathematics </a:t>
            </a:r>
          </a:p>
          <a:p>
            <a:r>
              <a:rPr lang="en-US" dirty="0"/>
              <a:t>and reading given to students in </a:t>
            </a:r>
          </a:p>
          <a:p>
            <a:r>
              <a:rPr lang="en-US" dirty="0"/>
              <a:t>Grades K—8.</a:t>
            </a:r>
          </a:p>
        </p:txBody>
      </p:sp>
    </p:spTree>
    <p:extLst>
      <p:ext uri="{BB962C8B-B14F-4D97-AF65-F5344CB8AC3E}">
        <p14:creationId xmlns="" xmlns:p14="http://schemas.microsoft.com/office/powerpoint/2010/main" val="28284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MAP Test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57350"/>
            <a:ext cx="70104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900" dirty="0"/>
              <a:t>When taking a MAP test, the difficulty of each question is based on how well a student has answered all the questions up to that point.</a:t>
            </a:r>
          </a:p>
          <a:p>
            <a:r>
              <a:rPr lang="en-US" sz="2900" dirty="0" smtClean="0"/>
              <a:t>As </a:t>
            </a:r>
            <a:r>
              <a:rPr lang="en-US" sz="2900" dirty="0"/>
              <a:t>the student answers questions correctly, the questions become more difficult. If the student answers incorrectly, the questions become easier.</a:t>
            </a:r>
          </a:p>
          <a:p>
            <a:r>
              <a:rPr lang="en-US" sz="2900" dirty="0" smtClean="0"/>
              <a:t>On </a:t>
            </a:r>
            <a:r>
              <a:rPr lang="en-US" sz="2900" dirty="0"/>
              <a:t>most tests, a student answers about half the items correctly and half incorrectly.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final score is an estimate of the student’s achievement </a:t>
            </a:r>
            <a:r>
              <a:rPr lang="en-US" sz="2900" dirty="0" smtClean="0"/>
              <a:t>level</a:t>
            </a:r>
            <a:r>
              <a:rPr lang="en-US" sz="2900" dirty="0" smtClean="0"/>
              <a:t>.</a:t>
            </a: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val="12415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long </a:t>
            </a:r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t</a:t>
            </a:r>
            <a:r>
              <a:rPr lang="en-US" dirty="0" smtClean="0"/>
              <a:t>ake </a:t>
            </a:r>
            <a:r>
              <a:rPr lang="en-US" dirty="0"/>
              <a:t>t</a:t>
            </a:r>
            <a:r>
              <a:rPr lang="en-US" dirty="0" smtClean="0"/>
              <a:t>o complete a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04950"/>
            <a:ext cx="6629400" cy="3394472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Although the tests are not timed, it </a:t>
            </a:r>
            <a:r>
              <a:rPr lang="en-US" sz="2800" dirty="0" smtClean="0"/>
              <a:t>usually </a:t>
            </a:r>
            <a:r>
              <a:rPr lang="en-US" sz="2800" dirty="0"/>
              <a:t>takes students about one hour </a:t>
            </a:r>
            <a:r>
              <a:rPr lang="en-US" sz="2800" dirty="0" smtClean="0"/>
              <a:t>to </a:t>
            </a:r>
            <a:r>
              <a:rPr lang="en-US" sz="2800" dirty="0"/>
              <a:t>complete each test.</a:t>
            </a:r>
          </a:p>
        </p:txBody>
      </p:sp>
    </p:spTree>
    <p:extLst>
      <p:ext uri="{BB962C8B-B14F-4D97-AF65-F5344CB8AC3E}">
        <p14:creationId xmlns="" xmlns:p14="http://schemas.microsoft.com/office/powerpoint/2010/main" val="11255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will my child be tested and how often?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52550"/>
            <a:ext cx="73914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500" dirty="0"/>
          </a:p>
          <a:p>
            <a:r>
              <a:rPr lang="en-US" dirty="0"/>
              <a:t>Students in Baltimore County Public Schools will be tested three times –fall, winter, and spring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September 8 – October 17 </a:t>
            </a:r>
            <a:r>
              <a:rPr lang="en-US" dirty="0" smtClean="0"/>
              <a:t>(Grades 1-5</a:t>
            </a:r>
            <a:r>
              <a:rPr lang="en-US" dirty="0"/>
              <a:t>)</a:t>
            </a:r>
          </a:p>
          <a:p>
            <a:r>
              <a:rPr lang="en-US" dirty="0"/>
              <a:t>January 5 – February 13 </a:t>
            </a:r>
            <a:r>
              <a:rPr lang="en-US" dirty="0" smtClean="0"/>
              <a:t>(Grades K-5</a:t>
            </a:r>
            <a:r>
              <a:rPr lang="en-US" dirty="0"/>
              <a:t>)</a:t>
            </a:r>
          </a:p>
          <a:p>
            <a:r>
              <a:rPr lang="en-US" dirty="0"/>
              <a:t>May 15 – June 12 </a:t>
            </a:r>
            <a:r>
              <a:rPr lang="en-US" dirty="0" smtClean="0"/>
              <a:t>(Grades K-2)</a:t>
            </a:r>
          </a:p>
          <a:p>
            <a:endParaRPr lang="en-US" dirty="0"/>
          </a:p>
          <a:p>
            <a:r>
              <a:rPr lang="en-US" dirty="0"/>
              <a:t>Parents will receive a score report at the end of each testing window</a:t>
            </a:r>
            <a:r>
              <a:rPr lang="en-US" dirty="0" smtClean="0"/>
              <a:t>. (Fall and spring will receive a report.  Winter to be determined.)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9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all students in the same grade take the same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28750"/>
            <a:ext cx="6705600" cy="339447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No. MAP tests are designed to target a </a:t>
            </a:r>
            <a:r>
              <a:rPr lang="en-US" dirty="0" smtClean="0"/>
              <a:t>student’s </a:t>
            </a:r>
            <a:r>
              <a:rPr lang="en-US" dirty="0"/>
              <a:t>individual achievement level. </a:t>
            </a:r>
          </a:p>
          <a:p>
            <a:r>
              <a:rPr lang="en-US" dirty="0"/>
              <a:t>The computer adjusts the difficulty of </a:t>
            </a:r>
            <a:r>
              <a:rPr lang="en-US" dirty="0" smtClean="0"/>
              <a:t>the questions </a:t>
            </a:r>
            <a:r>
              <a:rPr lang="en-US" dirty="0"/>
              <a:t>so that each student takes a </a:t>
            </a:r>
            <a:r>
              <a:rPr lang="en-US" dirty="0" smtClean="0"/>
              <a:t>unique </a:t>
            </a:r>
            <a:r>
              <a:rPr lang="en-US" dirty="0"/>
              <a:t>test. This gives each student a </a:t>
            </a:r>
            <a:r>
              <a:rPr lang="en-US" dirty="0" smtClean="0"/>
              <a:t>fair </a:t>
            </a:r>
            <a:r>
              <a:rPr lang="en-US" dirty="0"/>
              <a:t>opportunity to show what he/she </a:t>
            </a:r>
            <a:r>
              <a:rPr lang="en-US" dirty="0" smtClean="0"/>
              <a:t>knows </a:t>
            </a:r>
            <a:r>
              <a:rPr lang="en-US" dirty="0"/>
              <a:t>and can do.</a:t>
            </a:r>
          </a:p>
        </p:txBody>
      </p:sp>
    </p:spTree>
    <p:extLst>
      <p:ext uri="{BB962C8B-B14F-4D97-AF65-F5344CB8AC3E}">
        <p14:creationId xmlns="" xmlns:p14="http://schemas.microsoft.com/office/powerpoint/2010/main" val="31859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52550"/>
            <a:ext cx="7315200" cy="36576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Participants will be provided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information regarding PARCC and MAP.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Participants will gain an understanding of PARCC and MAP.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39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these tests used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28750"/>
            <a:ext cx="7543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results of MAP tests are used to measure your student’s progress in reading and mathematics.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teachers will use these test scores to keep track of growth in these areas. </a:t>
            </a:r>
            <a:endParaRPr lang="en-US" sz="2000" dirty="0" smtClean="0"/>
          </a:p>
          <a:p>
            <a:r>
              <a:rPr lang="en-US" sz="2000" dirty="0" smtClean="0"/>
              <a:t>The test results will not be use as part of students’ grades.</a:t>
            </a:r>
          </a:p>
          <a:p>
            <a:r>
              <a:rPr lang="en-US" sz="2000" dirty="0" smtClean="0"/>
              <a:t>The results will show a comparison to the district average of students in the same grade and to a national average of students in the same grade.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6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MAP test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504950"/>
            <a:ext cx="7010400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taking MAP in Grades K—2 will be using headphones. The test is read to them through the computer.</a:t>
            </a:r>
          </a:p>
          <a:p>
            <a:r>
              <a:rPr lang="en-US" dirty="0" smtClean="0"/>
              <a:t>The </a:t>
            </a:r>
            <a:r>
              <a:rPr lang="en-US" dirty="0"/>
              <a:t>following slides will show you sample items from the reading and the mathematics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39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-9468"/>
            <a:ext cx="7696200" cy="5152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458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-65122"/>
            <a:ext cx="7620000" cy="5303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760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I do to prepare my child for MAP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428750"/>
            <a:ext cx="7162800" cy="339447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Make sure that your child arrives at school on time and is well rested.</a:t>
            </a:r>
          </a:p>
          <a:p>
            <a:r>
              <a:rPr lang="en-US" dirty="0" smtClean="0"/>
              <a:t>Ensure </a:t>
            </a:r>
            <a:r>
              <a:rPr lang="en-US" dirty="0"/>
              <a:t>that your child either eats breakfast at home or arrives at school in time to eat breakfast. Students who are tired and/or hungry are less able to pay attention in class or to handle the demands of a test.</a:t>
            </a:r>
          </a:p>
          <a:p>
            <a:r>
              <a:rPr lang="en-US" dirty="0" smtClean="0"/>
              <a:t>Encourage </a:t>
            </a:r>
            <a:r>
              <a:rPr lang="en-US" dirty="0"/>
              <a:t>your child to do his/her best on </a:t>
            </a:r>
            <a:r>
              <a:rPr lang="en-US" dirty="0" smtClean="0"/>
              <a:t>the test.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9992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I get more information about MAP?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317835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</a:rPr>
              <a:t>NWEA Web site: </a:t>
            </a:r>
            <a:r>
              <a:rPr lang="en-US" sz="3200" dirty="0">
                <a:latin typeface="Arial" panose="020B0604020202020204" pitchFamily="34" charset="0"/>
                <a:hlinkClick r:id="rId2"/>
              </a:rPr>
              <a:t>http://www.nwea.org</a:t>
            </a:r>
            <a:r>
              <a:rPr lang="en-US" sz="3200" dirty="0" smtClean="0">
                <a:latin typeface="Arial" panose="020B0604020202020204" pitchFamily="34" charset="0"/>
                <a:hlinkClick r:id="rId2"/>
              </a:rPr>
              <a:t>/</a:t>
            </a:r>
            <a:endParaRPr lang="en-US" sz="3200" dirty="0" smtClean="0">
              <a:latin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02114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330" y="1179328"/>
            <a:ext cx="7262037" cy="3943350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The </a:t>
            </a:r>
            <a:r>
              <a:rPr lang="en-US" sz="4000" dirty="0"/>
              <a:t>Partnership for Assessment of Readiness for College and Careers (PARCC</a:t>
            </a:r>
            <a:r>
              <a:rPr lang="en-US" sz="40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0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52550"/>
            <a:ext cx="7543800" cy="3657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quality math and English language arts assessment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Linked to Common Core state standards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Grades 3 through 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75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352550"/>
            <a:ext cx="7391400" cy="37909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based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Participate fully 2014-2015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Critical thinking and problem solving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Embedded supports for students with disabilities and English language learners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5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76350"/>
            <a:ext cx="7162800" cy="38100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Performance based assessment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End of year assessment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Speaking and listening assessment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3350"/>
            <a:ext cx="7620000" cy="7810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Performance Based Assessment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76350"/>
            <a:ext cx="7162800" cy="37338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After 75% of school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ELA/literacy focus of writing effectively when analyzing text and research simulation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5167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Performance Based Assessment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276350"/>
            <a:ext cx="7315200" cy="373380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Math – solving multi-step problems requiring abstract reasoning, precision, perseverance and strategic use of tools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2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End of Year Assessment</a:t>
            </a:r>
            <a:endParaRPr lang="en-US" b="1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0700" y="1581150"/>
            <a:ext cx="7010400" cy="33944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based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Machine </a:t>
            </a:r>
            <a:r>
              <a:rPr lang="en-US" dirty="0" err="1" smtClean="0">
                <a:solidFill>
                  <a:schemeClr val="tx1"/>
                </a:solidFill>
              </a:rPr>
              <a:t>scorable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After 90% of school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 comprehension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Math concepts and skills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3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PS-girl-Boy-16x9-no-Map-TEAM-bc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447412-955B-4BD9-95BC-C0DB8959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BCPS-girl-Boy-16x9-no-Map-TEAM-bcps</Template>
  <TotalTime>0</TotalTime>
  <Words>731</Words>
  <Application>Microsoft Office PowerPoint</Application>
  <PresentationFormat>On-screen Show (16:9)</PresentationFormat>
  <Paragraphs>102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BCPS-girl-Boy-16x9-no-Map-TEAM-bcps</vt:lpstr>
      <vt:lpstr> Parent  Information Night September 22, 2014</vt:lpstr>
      <vt:lpstr>Session Objectives</vt:lpstr>
      <vt:lpstr>Slide 3</vt:lpstr>
      <vt:lpstr>Overview</vt:lpstr>
      <vt:lpstr>Overview</vt:lpstr>
      <vt:lpstr>Overview</vt:lpstr>
      <vt:lpstr>Performance Based Assessment</vt:lpstr>
      <vt:lpstr>Performance Based Assessment</vt:lpstr>
      <vt:lpstr>End of Year Assessment</vt:lpstr>
      <vt:lpstr>Summative Assessment Score </vt:lpstr>
      <vt:lpstr>Speaking and Listening </vt:lpstr>
      <vt:lpstr>PARCC Testing Windows</vt:lpstr>
      <vt:lpstr>Slide 13</vt:lpstr>
      <vt:lpstr>Measures of Academic Progress (MAP)</vt:lpstr>
      <vt:lpstr>What Is MAP?</vt:lpstr>
      <vt:lpstr>How Does a MAP Test Work?</vt:lpstr>
      <vt:lpstr>How long does it take to complete a test?</vt:lpstr>
      <vt:lpstr>When will my child be tested and how often?</vt:lpstr>
      <vt:lpstr>Do all students in the same grade take the same test?</vt:lpstr>
      <vt:lpstr>What are these tests used for?</vt:lpstr>
      <vt:lpstr>What does the MAP test look like?</vt:lpstr>
      <vt:lpstr>Slide 22</vt:lpstr>
      <vt:lpstr>Slide 23</vt:lpstr>
      <vt:lpstr>What can I do to prepare my child for MAP testing?</vt:lpstr>
      <vt:lpstr>Where can I get more information about MAP?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2013-04-11T14:16:41Z</dcterms:created>
  <dcterms:modified xsi:type="dcterms:W3CDTF">2014-09-22T21:04:56Z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TC102413839990</vt:lpwstr>
  </property>
</Properties>
</file>